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5FC4BBC-586D-49E0-B93C-E736B7320970}" type="datetimeFigureOut">
              <a:rPr lang="ar-IQ" smtClean="0"/>
              <a:t>03/07/1442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4700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5FC4BBC-586D-49E0-B93C-E736B7320970}" type="datetimeFigureOut">
              <a:rPr lang="ar-IQ" smtClean="0"/>
              <a:t>03/07/1442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425128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5FC4BBC-586D-49E0-B93C-E736B7320970}" type="datetimeFigureOut">
              <a:rPr lang="ar-IQ" smtClean="0"/>
              <a:t>03/07/1442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374231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5FC4BBC-586D-49E0-B93C-E736B7320970}" type="datetimeFigureOut">
              <a:rPr lang="ar-IQ" smtClean="0"/>
              <a:t>03/07/1442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80440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35FC4BBC-586D-49E0-B93C-E736B7320970}" type="datetimeFigureOut">
              <a:rPr lang="ar-IQ" smtClean="0"/>
              <a:t>03/07/1442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354747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5FC4BBC-586D-49E0-B93C-E736B7320970}" type="datetimeFigureOut">
              <a:rPr lang="ar-IQ" smtClean="0"/>
              <a:t>03/07/1442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194079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5FC4BBC-586D-49E0-B93C-E736B7320970}" type="datetimeFigureOut">
              <a:rPr lang="ar-IQ" smtClean="0"/>
              <a:t>03/07/1442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97576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5FC4BBC-586D-49E0-B93C-E736B7320970}" type="datetimeFigureOut">
              <a:rPr lang="ar-IQ" smtClean="0"/>
              <a:t>03/07/1442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3572496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5FC4BBC-586D-49E0-B93C-E736B7320970}" type="datetimeFigureOut">
              <a:rPr lang="ar-IQ" smtClean="0"/>
              <a:t>03/07/1442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149529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35FC4BBC-586D-49E0-B93C-E736B7320970}" type="datetimeFigureOut">
              <a:rPr lang="ar-IQ" smtClean="0"/>
              <a:t>03/07/1442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97818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35FC4BBC-586D-49E0-B93C-E736B7320970}" type="datetimeFigureOut">
              <a:rPr lang="ar-IQ" smtClean="0"/>
              <a:t>03/07/1442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BD99DE-E49F-4801-B219-7F523B838DA1}" type="slidenum">
              <a:rPr lang="ar-IQ" smtClean="0"/>
              <a:t>‹#›</a:t>
            </a:fld>
            <a:endParaRPr lang="ar-IQ"/>
          </a:p>
        </p:txBody>
      </p:sp>
    </p:spTree>
    <p:extLst>
      <p:ext uri="{BB962C8B-B14F-4D97-AF65-F5344CB8AC3E}">
        <p14:creationId xmlns:p14="http://schemas.microsoft.com/office/powerpoint/2010/main" val="352358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5FC4BBC-586D-49E0-B93C-E736B7320970}" type="datetimeFigureOut">
              <a:rPr lang="ar-IQ" smtClean="0"/>
              <a:t>03/07/1442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BD99DE-E49F-4801-B219-7F523B838DA1}" type="slidenum">
              <a:rPr lang="ar-IQ" smtClean="0"/>
              <a:t>‹#›</a:t>
            </a:fld>
            <a:endParaRPr lang="ar-IQ"/>
          </a:p>
        </p:txBody>
      </p:sp>
    </p:spTree>
    <p:extLst>
      <p:ext uri="{BB962C8B-B14F-4D97-AF65-F5344CB8AC3E}">
        <p14:creationId xmlns:p14="http://schemas.microsoft.com/office/powerpoint/2010/main" val="698868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EG" dirty="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rPr>
              <a:t>التربوية</a:t>
            </a:r>
            <a:r>
              <a:rPr lang="ar-EG" dirty="0">
                <a:latin typeface="Times New Roman" panose="02020603050405020304" pitchFamily="18" charset="0"/>
                <a:ea typeface="Times New Roman" panose="02020603050405020304" pitchFamily="18" charset="0"/>
                <a:cs typeface="Calibri" panose="020F0502020204030204" pitchFamily="34" charset="0"/>
              </a:rPr>
              <a:t> </a:t>
            </a:r>
            <a:endParaRPr lang="ar-IQ" dirty="0"/>
          </a:p>
        </p:txBody>
      </p:sp>
      <p:sp>
        <p:nvSpPr>
          <p:cNvPr id="3" name="عنوان فرعي 2"/>
          <p:cNvSpPr>
            <a:spLocks noGrp="1"/>
          </p:cNvSpPr>
          <p:nvPr>
            <p:ph type="subTitle" idx="1"/>
          </p:nvPr>
        </p:nvSpPr>
        <p:spPr>
          <a:xfrm>
            <a:off x="1524000" y="3602037"/>
            <a:ext cx="9144000" cy="3164523"/>
          </a:xfrm>
        </p:spPr>
        <p:txBody>
          <a:bodyPr>
            <a:normAutofit lnSpcReduction="10000"/>
          </a:bodyPr>
          <a:lstStyle/>
          <a:p>
            <a:pPr algn="r"/>
            <a:r>
              <a:rPr lang="ar-SA" dirty="0">
                <a:latin typeface="Times New Roman" panose="02020603050405020304" pitchFamily="18" charset="0"/>
                <a:ea typeface="Times New Roman" panose="02020603050405020304" pitchFamily="18" charset="0"/>
              </a:rPr>
              <a:t>تعتبر الأهداف التعليمية الركن الأساسي التي تقوم عليه العملية التعليمية لان وظيفة التربية هي إحداث  أنماط سلوكية مرغوبة لدى التلاميذ وما يحدد هذه الأنماط السلوكية هو الهدف التعليمي .وعلى ضوء بلورة الأهداف التعليمية يصبح من الممكن بناء المناهج الدراسية واختيار أساليب التدريس وتحديد وسائل التقويم التربوي كما يمكن النظر إلى محتوى المنهج كوسط تطرح من خلاله الأهداف .</a:t>
            </a:r>
            <a:endParaRPr lang="en-US" sz="2000" dirty="0" smtClean="0">
              <a:effectLst/>
              <a:latin typeface="Times New Roman" panose="02020603050405020304" pitchFamily="18" charset="0"/>
              <a:ea typeface="Times New Roman" panose="02020603050405020304" pitchFamily="18" charset="0"/>
            </a:endParaRPr>
          </a:p>
          <a:p>
            <a:pPr algn="r"/>
            <a:r>
              <a:rPr lang="ar-SA" dirty="0">
                <a:latin typeface="Times New Roman" panose="02020603050405020304" pitchFamily="18" charset="0"/>
                <a:ea typeface="Times New Roman" panose="02020603050405020304" pitchFamily="18" charset="0"/>
              </a:rPr>
              <a:t>والسؤال الذي يطرح نفسه هو من أين تشتق الأهداف ؟ </a:t>
            </a:r>
            <a:endParaRPr lang="en-US" sz="2000" dirty="0" smtClean="0">
              <a:effectLst/>
              <a:latin typeface="Times New Roman" panose="02020603050405020304" pitchFamily="18" charset="0"/>
              <a:ea typeface="Times New Roman" panose="02020603050405020304" pitchFamily="18" charset="0"/>
            </a:endParaRPr>
          </a:p>
          <a:p>
            <a:pPr algn="r"/>
            <a:r>
              <a:rPr lang="ar-SA" dirty="0">
                <a:latin typeface="Times New Roman" panose="02020603050405020304" pitchFamily="18" charset="0"/>
                <a:ea typeface="Times New Roman" panose="02020603050405020304" pitchFamily="18" charset="0"/>
              </a:rPr>
              <a:t>والجواب المباشر هو من الفلسفة التربوية التي يتم اعتمادها والتي تحدد الهرم القيمي للأجيال وخصائص الشخصية المطلوبة .إن أي فلسفة تربوية تعتمد في أي بلد لابد إن تأخذ بعين الاعتبار بعدين هامين عند وضعها موضع التطبيق هما </a:t>
            </a:r>
            <a:endParaRPr lang="en-US" sz="2000" dirty="0" smtClean="0">
              <a:effectLst/>
              <a:latin typeface="Times New Roman" panose="02020603050405020304" pitchFamily="18" charset="0"/>
              <a:ea typeface="Times New Roman" panose="02020603050405020304" pitchFamily="18" charset="0"/>
            </a:endParaRPr>
          </a:p>
          <a:p>
            <a:endParaRPr lang="ar-IQ" dirty="0"/>
          </a:p>
        </p:txBody>
      </p:sp>
    </p:spTree>
    <p:extLst>
      <p:ext uri="{BB962C8B-B14F-4D97-AF65-F5344CB8AC3E}">
        <p14:creationId xmlns:p14="http://schemas.microsoft.com/office/powerpoint/2010/main" val="4134493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a:latin typeface="Times New Roman" panose="02020603050405020304" pitchFamily="18" charset="0"/>
                <a:ea typeface="Times New Roman" panose="02020603050405020304" pitchFamily="18" charset="0"/>
              </a:rPr>
              <a:t>البعد الأول يتعلق بتطور المعارف في حقول التخصص المختلفة .</a:t>
            </a:r>
            <a:endParaRPr lang="en-US" sz="2400" dirty="0" smtClean="0">
              <a:effectLst/>
              <a:latin typeface="Times New Roman" panose="02020603050405020304" pitchFamily="18" charset="0"/>
              <a:ea typeface="Times New Roman" panose="02020603050405020304" pitchFamily="18" charset="0"/>
            </a:endParaRPr>
          </a:p>
          <a:p>
            <a:r>
              <a:rPr lang="ar-SA" dirty="0">
                <a:latin typeface="Times New Roman" panose="02020603050405020304" pitchFamily="18" charset="0"/>
                <a:ea typeface="Times New Roman" panose="02020603050405020304" pitchFamily="18" charset="0"/>
              </a:rPr>
              <a:t>البعد الثاني يتعلق بالظروف الطبيعية و السياسية والتاريخية والاجتماعية التي تعتبر المرتكز الأساسي للأهداف التربوية   . ان فلسفة التربية تساعد في صياغة الأهداف على درجة عالية من العمومية والمثالية .وحتى تترجم هذه الأهداف إلى أهداف تربوية ينبغي ترجمة هذه العموميات إلى خصوصيات والمثاليات إلى وقائع علمية كما ان هذه الأهداف التربوية يجب ان تترجم الى أهداف تعليمية والأهداف التعليمية يجب ان تفكك إلى أهداف سلوكية للتمكن من ملاحظتها ومن ثم قياسها وتقويمها .</a:t>
            </a:r>
            <a:endParaRPr lang="en-US" sz="2400" dirty="0" smtClean="0">
              <a:effectLst/>
              <a:latin typeface="Times New Roman" panose="02020603050405020304" pitchFamily="18" charset="0"/>
              <a:ea typeface="Times New Roman" panose="02020603050405020304" pitchFamily="18" charset="0"/>
            </a:endParaRPr>
          </a:p>
          <a:p>
            <a:endParaRPr lang="ar-IQ" dirty="0"/>
          </a:p>
        </p:txBody>
      </p:sp>
    </p:spTree>
    <p:extLst>
      <p:ext uri="{BB962C8B-B14F-4D97-AF65-F5344CB8AC3E}">
        <p14:creationId xmlns:p14="http://schemas.microsoft.com/office/powerpoint/2010/main" val="150151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u="sng" dirty="0">
                <a:ea typeface="Times New Roman" panose="02020603050405020304" pitchFamily="18" charset="0"/>
                <a:cs typeface="Arial" panose="020B0604020202020204" pitchFamily="34" charset="0"/>
              </a:rPr>
              <a:t>معنى الهدف</a:t>
            </a:r>
            <a:endParaRPr lang="ar-IQ" dirty="0"/>
          </a:p>
        </p:txBody>
      </p:sp>
      <p:sp>
        <p:nvSpPr>
          <p:cNvPr id="3" name="عنصر نائب للمحتوى 2"/>
          <p:cNvSpPr>
            <a:spLocks noGrp="1"/>
          </p:cNvSpPr>
          <p:nvPr>
            <p:ph idx="1"/>
          </p:nvPr>
        </p:nvSpPr>
        <p:spPr/>
        <p:txBody>
          <a:bodyPr/>
          <a:lstStyle/>
          <a:p>
            <a:r>
              <a:rPr lang="ar-EG" dirty="0">
                <a:latin typeface="Times New Roman" panose="02020603050405020304" pitchFamily="18" charset="0"/>
                <a:ea typeface="Times New Roman" panose="02020603050405020304" pitchFamily="18" charset="0"/>
              </a:rPr>
              <a:t>لغةً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هو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الغاية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البعيدة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توجه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النشاط</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وتدفع</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السلوك</a:t>
            </a:r>
            <a:endParaRPr lang="en-US" sz="2400" dirty="0" smtClean="0">
              <a:effectLst/>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اصطلاحاً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الهدف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التربوي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هو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التغير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المرغوب</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الذي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تسعى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العملية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التعليمية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إلى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تحقيقه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سلوك</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التلاميذ</a:t>
            </a:r>
            <a:endParaRPr lang="en-US" sz="2400" dirty="0" smtClean="0">
              <a:effectLst/>
              <a:latin typeface="Times New Roman" panose="02020603050405020304" pitchFamily="18" charset="0"/>
              <a:ea typeface="Times New Roman" panose="02020603050405020304" pitchFamily="18" charset="0"/>
            </a:endParaRPr>
          </a:p>
          <a:p>
            <a:endParaRPr lang="ar-IQ" dirty="0"/>
          </a:p>
        </p:txBody>
      </p:sp>
    </p:spTree>
    <p:extLst>
      <p:ext uri="{BB962C8B-B14F-4D97-AF65-F5344CB8AC3E}">
        <p14:creationId xmlns:p14="http://schemas.microsoft.com/office/powerpoint/2010/main" val="97797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العامة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للتربية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النهائية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تشتق</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الوطنية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وفلسفة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الدولة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أهدافها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النظام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التعليمي</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التعليمية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المرحلية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متعلقة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بكل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مرحلة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مراحل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التعليم</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العامة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للمناهج</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تتعلق</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بكل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فرع</a:t>
            </a:r>
            <a:r>
              <a:rPr lang="ar-EG"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التعليمية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الخاصة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بوحدة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دراسية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مجالات</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السلوك</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المختلفة</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سلوكية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لوحدة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معينة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واضحة،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محددة،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قابلة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للقياس،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قابلة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للتقييم</a:t>
            </a:r>
            <a:r>
              <a:rPr lang="ar-EG"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Times New Roman" panose="02020603050405020304" pitchFamily="18" charset="0"/>
              <a:ea typeface="Times New Roman" panose="02020603050405020304" pitchFamily="18" charset="0"/>
            </a:endParaRPr>
          </a:p>
          <a:p>
            <a:endParaRPr lang="ar-IQ" dirty="0"/>
          </a:p>
        </p:txBody>
      </p:sp>
    </p:spTree>
    <p:extLst>
      <p:ext uri="{BB962C8B-B14F-4D97-AF65-F5344CB8AC3E}">
        <p14:creationId xmlns:p14="http://schemas.microsoft.com/office/powerpoint/2010/main" val="165006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i="1" u="sng" dirty="0">
                <a:latin typeface="Times New Roman" panose="02020603050405020304" pitchFamily="18" charset="0"/>
                <a:ea typeface="Times New Roman" panose="02020603050405020304" pitchFamily="18" charset="0"/>
                <a:cs typeface="Bold Italic Art" panose="02010400000000000000" pitchFamily="2" charset="-78"/>
              </a:rPr>
              <a:t>المشكلات</a:t>
            </a:r>
            <a:r>
              <a:rPr lang="ar-EG" i="1" u="sng" dirty="0">
                <a:latin typeface="Times New Roman" panose="02020603050405020304" pitchFamily="18" charset="0"/>
                <a:ea typeface="Times New Roman" panose="02020603050405020304" pitchFamily="18" charset="0"/>
                <a:cs typeface="Calibri" panose="020F0502020204030204" pitchFamily="34" charset="0"/>
              </a:rPr>
              <a:t> </a:t>
            </a:r>
            <a:r>
              <a:rPr lang="ar-EG" i="1" u="sng" dirty="0">
                <a:latin typeface="Times New Roman" panose="02020603050405020304" pitchFamily="18" charset="0"/>
                <a:ea typeface="Times New Roman" panose="02020603050405020304" pitchFamily="18" charset="0"/>
                <a:cs typeface="Bold Italic Art" panose="02010400000000000000" pitchFamily="2" charset="-78"/>
              </a:rPr>
              <a:t>التي</a:t>
            </a:r>
            <a:r>
              <a:rPr lang="ar-EG" i="1" u="sng" dirty="0">
                <a:latin typeface="Times New Roman" panose="02020603050405020304" pitchFamily="18" charset="0"/>
                <a:ea typeface="Times New Roman" panose="02020603050405020304" pitchFamily="18" charset="0"/>
                <a:cs typeface="Calibri" panose="020F0502020204030204" pitchFamily="34" charset="0"/>
              </a:rPr>
              <a:t> </a:t>
            </a:r>
            <a:r>
              <a:rPr lang="ar-EG" i="1" u="sng" dirty="0">
                <a:latin typeface="Times New Roman" panose="02020603050405020304" pitchFamily="18" charset="0"/>
                <a:ea typeface="Times New Roman" panose="02020603050405020304" pitchFamily="18" charset="0"/>
                <a:cs typeface="Bold Italic Art" panose="02010400000000000000" pitchFamily="2" charset="-78"/>
              </a:rPr>
              <a:t>تواجه</a:t>
            </a:r>
            <a:r>
              <a:rPr lang="ar-EG" i="1" u="sng" dirty="0">
                <a:latin typeface="Times New Roman" panose="02020603050405020304" pitchFamily="18" charset="0"/>
                <a:ea typeface="Times New Roman" panose="02020603050405020304" pitchFamily="18" charset="0"/>
                <a:cs typeface="Calibri" panose="020F0502020204030204" pitchFamily="34" charset="0"/>
              </a:rPr>
              <a:t> </a:t>
            </a:r>
            <a:r>
              <a:rPr lang="ar-EG" i="1" u="sng" dirty="0">
                <a:latin typeface="Times New Roman" panose="02020603050405020304" pitchFamily="18" charset="0"/>
                <a:ea typeface="Times New Roman" panose="02020603050405020304" pitchFamily="18" charset="0"/>
                <a:cs typeface="Bold Italic Art" panose="02010400000000000000" pitchFamily="2" charset="-78"/>
              </a:rPr>
              <a:t>المعلمين</a:t>
            </a:r>
            <a:r>
              <a:rPr lang="ar-EG" i="1" u="sng" dirty="0">
                <a:latin typeface="Times New Roman" panose="02020603050405020304" pitchFamily="18" charset="0"/>
                <a:ea typeface="Times New Roman" panose="02020603050405020304" pitchFamily="18" charset="0"/>
                <a:cs typeface="Calibri" panose="020F0502020204030204" pitchFamily="34" charset="0"/>
              </a:rPr>
              <a:t> </a:t>
            </a:r>
            <a:r>
              <a:rPr lang="ar-EG" i="1" u="sng" dirty="0">
                <a:latin typeface="Times New Roman" panose="02020603050405020304" pitchFamily="18" charset="0"/>
                <a:ea typeface="Times New Roman" panose="02020603050405020304" pitchFamily="18" charset="0"/>
                <a:cs typeface="Bold Italic Art" panose="02010400000000000000" pitchFamily="2" charset="-78"/>
              </a:rPr>
              <a:t>في</a:t>
            </a:r>
            <a:r>
              <a:rPr lang="ar-EG" i="1" u="sng" dirty="0">
                <a:latin typeface="Times New Roman" panose="02020603050405020304" pitchFamily="18" charset="0"/>
                <a:ea typeface="Times New Roman" panose="02020603050405020304" pitchFamily="18" charset="0"/>
                <a:cs typeface="Calibri" panose="020F0502020204030204" pitchFamily="34" charset="0"/>
              </a:rPr>
              <a:t> </a:t>
            </a:r>
            <a:r>
              <a:rPr lang="ar-EG" i="1" u="sng" dirty="0">
                <a:latin typeface="Times New Roman" panose="02020603050405020304" pitchFamily="18" charset="0"/>
                <a:ea typeface="Times New Roman" panose="02020603050405020304" pitchFamily="18" charset="0"/>
                <a:cs typeface="Bold Italic Art" panose="02010400000000000000" pitchFamily="2" charset="-78"/>
              </a:rPr>
              <a:t>تحديد</a:t>
            </a:r>
            <a:r>
              <a:rPr lang="ar-EG" i="1" u="sng" dirty="0">
                <a:latin typeface="Times New Roman" panose="02020603050405020304" pitchFamily="18" charset="0"/>
                <a:ea typeface="Times New Roman" panose="02020603050405020304" pitchFamily="18" charset="0"/>
                <a:cs typeface="Calibri" panose="020F0502020204030204" pitchFamily="34" charset="0"/>
              </a:rPr>
              <a:t> </a:t>
            </a:r>
            <a:r>
              <a:rPr lang="ar-EG" i="1" u="sng" dirty="0">
                <a:latin typeface="Times New Roman" panose="02020603050405020304" pitchFamily="18" charset="0"/>
                <a:ea typeface="Times New Roman" panose="02020603050405020304" pitchFamily="18" charset="0"/>
                <a:cs typeface="Bold Italic Art" panose="02010400000000000000" pitchFamily="2" charset="-78"/>
              </a:rPr>
              <a:t>وصياغة</a:t>
            </a:r>
            <a:r>
              <a:rPr lang="ar-EG" i="1" u="sng" dirty="0">
                <a:latin typeface="Times New Roman" panose="02020603050405020304" pitchFamily="18" charset="0"/>
                <a:ea typeface="Times New Roman" panose="02020603050405020304" pitchFamily="18" charset="0"/>
                <a:cs typeface="Calibri" panose="020F0502020204030204" pitchFamily="34" charset="0"/>
              </a:rPr>
              <a:t> </a:t>
            </a:r>
            <a:r>
              <a:rPr lang="ar-EG" i="1" u="sng" dirty="0">
                <a:latin typeface="Times New Roman" panose="02020603050405020304" pitchFamily="18" charset="0"/>
                <a:ea typeface="Times New Roman" panose="02020603050405020304" pitchFamily="18" charset="0"/>
                <a:cs typeface="Bold Italic Art" panose="02010400000000000000" pitchFamily="2" charset="-78"/>
              </a:rPr>
              <a:t>الأهداف</a:t>
            </a:r>
            <a:endParaRPr lang="ar-IQ" dirty="0"/>
          </a:p>
        </p:txBody>
      </p:sp>
      <p:sp>
        <p:nvSpPr>
          <p:cNvPr id="3" name="عنصر نائب للمحتوى 2"/>
          <p:cNvSpPr>
            <a:spLocks noGrp="1"/>
          </p:cNvSpPr>
          <p:nvPr>
            <p:ph idx="1"/>
          </p:nvPr>
        </p:nvSpPr>
        <p:spPr/>
        <p:txBody>
          <a:bodyPr/>
          <a:lstStyle/>
          <a:p>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القصور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تحديدها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وتوضيح</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معانيها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الدقيقة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وتفسير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عناصرها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السلوكية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أدلة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المعلمين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والمواد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الدراسية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المختلفة</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المقترحة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دليل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أحد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المناهج</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تحقيق</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المواطنة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الصالحة</a:t>
            </a:r>
            <a:r>
              <a:rPr lang="ar-EG" dirty="0">
                <a:latin typeface="Times New Roman" panose="02020603050405020304" pitchFamily="18" charset="0"/>
                <a:ea typeface="Times New Roman" panose="02020603050405020304" pitchFamily="18" charset="0"/>
                <a:cs typeface="Calibri" panose="020F0502020204030204" pitchFamily="34" charset="0"/>
              </a:rPr>
              <a:t>“ – </a:t>
            </a:r>
            <a:r>
              <a:rPr lang="ar-EG" dirty="0">
                <a:latin typeface="Times New Roman" panose="02020603050405020304" pitchFamily="18" charset="0"/>
                <a:ea typeface="Times New Roman" panose="02020603050405020304" pitchFamily="18" charset="0"/>
              </a:rPr>
              <a:t>السؤال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هو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كيف؟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وما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معنى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المواطنة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الصالحة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تريد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المواطن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الصالح</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المطيع</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المفكر،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الذي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يوجهه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الآخرين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الذي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يوجه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نفسه</a:t>
            </a:r>
            <a:r>
              <a:rPr lang="ar-EG" dirty="0">
                <a:latin typeface="Times New Roman" panose="02020603050405020304" pitchFamily="18" charset="0"/>
                <a:ea typeface="Times New Roman" panose="02020603050405020304" pitchFamily="18" charset="0"/>
                <a:cs typeface="Calibri" panose="020F0502020204030204" pitchFamily="34" charset="0"/>
              </a:rPr>
              <a:t>)</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cs typeface="Calibri" panose="020F0502020204030204" pitchFamily="34" charset="0"/>
              </a:rPr>
              <a:t>2. </a:t>
            </a:r>
            <a:r>
              <a:rPr lang="ar-EG" dirty="0">
                <a:latin typeface="Times New Roman" panose="02020603050405020304" pitchFamily="18" charset="0"/>
                <a:ea typeface="Times New Roman" panose="02020603050405020304" pitchFamily="18" charset="0"/>
              </a:rPr>
              <a:t>صعوبة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اختيار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أساليب</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وأدوات</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القياس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المناسبة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لقياس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السلوك</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المرغوب</a:t>
            </a:r>
            <a:endParaRPr lang="en-US" sz="2400" dirty="0">
              <a:latin typeface="Times New Roman" panose="02020603050405020304" pitchFamily="18" charset="0"/>
              <a:ea typeface="Times New Roman" panose="02020603050405020304" pitchFamily="18" charset="0"/>
            </a:endParaRPr>
          </a:p>
          <a:p>
            <a:r>
              <a:rPr lang="ar-EG" dirty="0">
                <a:ea typeface="Times New Roman" panose="02020603050405020304" pitchFamily="18" charset="0"/>
                <a:cs typeface="Times New Roman" panose="02020603050405020304" pitchFamily="18" charset="0"/>
              </a:rPr>
              <a:t>عندما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يريد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المعلم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أن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يتحقق</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هدفه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نتيجة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سلوكية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معينة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وليكن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إتقان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التلميذ</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مهارة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تصنيف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الكتب</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ثم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يقيس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هذه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المهارة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باختبارات</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لفظية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تتطلب</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إجابة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شفوية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أو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تحريرية</a:t>
            </a:r>
            <a:r>
              <a:rPr lang="ar-EG" dirty="0">
                <a:latin typeface="Times New Roman" panose="02020603050405020304" pitchFamily="18" charset="0"/>
                <a:ea typeface="Times New Roman" panose="02020603050405020304" pitchFamily="18" charset="0"/>
                <a:cs typeface="Calibri" panose="020F0502020204030204" pitchFamily="34" charset="0"/>
              </a:rPr>
              <a:t> </a:t>
            </a:r>
            <a:endParaRPr lang="ar-IQ" dirty="0"/>
          </a:p>
        </p:txBody>
      </p:sp>
    </p:spTree>
    <p:extLst>
      <p:ext uri="{BB962C8B-B14F-4D97-AF65-F5344CB8AC3E}">
        <p14:creationId xmlns:p14="http://schemas.microsoft.com/office/powerpoint/2010/main" val="1195236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صياغة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المعلم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ضوء</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تقديره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الكلي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للتلميذ</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افتراض</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التلميذ</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مستواه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جيد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ضعيف</a:t>
            </a:r>
            <a:r>
              <a:rPr lang="ar-EG" dirty="0">
                <a:latin typeface="Times New Roman" panose="02020603050405020304" pitchFamily="18" charset="0"/>
                <a:ea typeface="Times New Roman" panose="02020603050405020304" pitchFamily="18" charset="0"/>
                <a:cs typeface="Calibri" panose="020F0502020204030204" pitchFamily="34" charset="0"/>
              </a:rPr>
              <a:t> ...) </a:t>
            </a:r>
            <a:r>
              <a:rPr lang="ar-EG" dirty="0">
                <a:latin typeface="Times New Roman" panose="02020603050405020304" pitchFamily="18" charset="0"/>
                <a:ea typeface="Times New Roman" panose="02020603050405020304" pitchFamily="18" charset="0"/>
              </a:rPr>
              <a:t>وليس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إلى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تقويم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سلوكي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محدد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ودقيق</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مثال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يدرس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التلميذ</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مقرر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على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أساس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تقدير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كلي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لتحصيله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بدلاً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تقويم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مفصل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للمهارات</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والخبرات</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مدرسة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الشويفات</a:t>
            </a:r>
            <a:r>
              <a:rPr lang="ar-EG" dirty="0">
                <a:latin typeface="Times New Roman" panose="02020603050405020304" pitchFamily="18" charset="0"/>
                <a:ea typeface="Times New Roman" panose="02020603050405020304" pitchFamily="18" charset="0"/>
                <a:cs typeface="Calibri" panose="020F0502020204030204" pitchFamily="34" charset="0"/>
              </a:rPr>
              <a:t>)</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cs typeface="Calibri" panose="020F0502020204030204" pitchFamily="34" charset="0"/>
              </a:rPr>
              <a:t>4. </a:t>
            </a:r>
            <a:r>
              <a:rPr lang="ar-EG" dirty="0">
                <a:latin typeface="Times New Roman" panose="02020603050405020304" pitchFamily="18" charset="0"/>
                <a:ea typeface="Times New Roman" panose="02020603050405020304" pitchFamily="18" charset="0"/>
              </a:rPr>
              <a:t>تحديد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ضوء</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يقومون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وليس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ضوء</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سيقوم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المتعلم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سلوك</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المفترض</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يكون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التعليم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أجل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المتعلم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وليس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الهدف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هو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النشاط</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الذي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يقوم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المعلم</a:t>
            </a:r>
            <a:r>
              <a:rPr lang="ar-EG" dirty="0">
                <a:latin typeface="Times New Roman" panose="02020603050405020304" pitchFamily="18" charset="0"/>
                <a:ea typeface="Times New Roman" panose="02020603050405020304" pitchFamily="18" charset="0"/>
                <a:cs typeface="Calibri" panose="020F0502020204030204" pitchFamily="34" charset="0"/>
              </a:rPr>
              <a:t>.</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مثال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الهدف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الدرس</a:t>
            </a:r>
            <a:r>
              <a:rPr lang="ar-EG"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تدريب</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التلاميذ</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على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استخدام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لوحة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المفاتيح</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أن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يستطيع</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المتعلم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استخدام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الأصابع</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العشرة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عند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الكتابة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على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لوحة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ea typeface="Times New Roman" panose="02020603050405020304" pitchFamily="18" charset="0"/>
                <a:cs typeface="Times New Roman" panose="02020603050405020304" pitchFamily="18" charset="0"/>
              </a:rPr>
              <a:t>المفاتيح</a:t>
            </a:r>
            <a:endParaRPr lang="ar-IQ" dirty="0"/>
          </a:p>
        </p:txBody>
      </p:sp>
    </p:spTree>
    <p:extLst>
      <p:ext uri="{BB962C8B-B14F-4D97-AF65-F5344CB8AC3E}">
        <p14:creationId xmlns:p14="http://schemas.microsoft.com/office/powerpoint/2010/main" val="1304785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en-US" dirty="0">
                <a:latin typeface="Times New Roman" panose="02020603050405020304" pitchFamily="18" charset="0"/>
                <a:ea typeface="Times New Roman" panose="02020603050405020304" pitchFamily="18" charset="0"/>
                <a:cs typeface="Calibri" panose="020F0502020204030204" pitchFamily="34" charset="0"/>
              </a:rPr>
              <a:t>5</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الاهتمام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المستويات</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الدنيا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المعرفة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على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حساب</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تعليمية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أخرى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مثل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التحليل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والتطبيق</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وكذلك</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اغفال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المجال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الوجداني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err="1">
                <a:latin typeface="Times New Roman" panose="02020603050405020304" pitchFamily="18" charset="0"/>
                <a:ea typeface="Times New Roman" panose="02020603050405020304" pitchFamily="18" charset="0"/>
              </a:rPr>
              <a:t>والمهاري</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cs typeface="Calibri" panose="020F0502020204030204" pitchFamily="34" charset="0"/>
              </a:rPr>
              <a:t>6. </a:t>
            </a:r>
            <a:r>
              <a:rPr lang="ar-EG" dirty="0">
                <a:latin typeface="Times New Roman" panose="02020603050405020304" pitchFamily="18" charset="0"/>
                <a:ea typeface="Times New Roman" panose="02020603050405020304" pitchFamily="18" charset="0"/>
              </a:rPr>
              <a:t>تعيين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صورة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وصف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محتوى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الدرس</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المقرر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كما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هو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العادة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الكتب</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الدراسية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وذكر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العناوين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الرئيسية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على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أنها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تعبر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هدف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وهذا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غير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صحيح</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لأنه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توجد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إشارة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لنمط</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السلوك</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الأداء</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اذي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سيكون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المتعلم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قادراً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على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أدائه</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بعد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المرور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بالخبرة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التعليمية</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الهدف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هو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مناقشة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أسباب</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حدوث</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إعصار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err="1">
                <a:latin typeface="Times New Roman" panose="02020603050405020304" pitchFamily="18" charset="0"/>
                <a:ea typeface="Times New Roman" panose="02020603050405020304" pitchFamily="18" charset="0"/>
              </a:rPr>
              <a:t>جونو</a:t>
            </a:r>
            <a:r>
              <a:rPr lang="ar-EG" dirty="0">
                <a:latin typeface="Times New Roman" panose="02020603050405020304" pitchFamily="18" charset="0"/>
                <a:ea typeface="Times New Roman" panose="02020603050405020304" pitchFamily="18" charset="0"/>
                <a:cs typeface="Calibri" panose="020F0502020204030204" pitchFamily="34" charset="0"/>
              </a:rPr>
              <a:t> – </a:t>
            </a:r>
            <a:r>
              <a:rPr lang="ar-EG" dirty="0">
                <a:latin typeface="Times New Roman" panose="02020603050405020304" pitchFamily="18" charset="0"/>
                <a:ea typeface="Times New Roman" panose="02020603050405020304" pitchFamily="18" charset="0"/>
              </a:rPr>
              <a:t>لا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يعبر</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هدف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محتوى</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الدرس</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cs typeface="Calibri" panose="020F0502020204030204" pitchFamily="34" charset="0"/>
              </a:rPr>
              <a:t>7. </a:t>
            </a:r>
            <a:r>
              <a:rPr lang="ar-EG" dirty="0">
                <a:latin typeface="Times New Roman" panose="02020603050405020304" pitchFamily="18" charset="0"/>
                <a:ea typeface="Times New Roman" panose="02020603050405020304" pitchFamily="18" charset="0"/>
              </a:rPr>
              <a:t>تصاغ</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بعض</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الأهداف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بطرق</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يصعب</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فهمها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قبل</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المتعلم</a:t>
            </a:r>
            <a:endParaRPr lang="en-US" sz="2400" dirty="0">
              <a:latin typeface="Times New Roman" panose="02020603050405020304" pitchFamily="18" charset="0"/>
              <a:ea typeface="Times New Roman" panose="02020603050405020304" pitchFamily="18" charset="0"/>
            </a:endParaRPr>
          </a:p>
          <a:p>
            <a:r>
              <a:rPr lang="ar-EG" dirty="0">
                <a:latin typeface="Times New Roman" panose="02020603050405020304" pitchFamily="18" charset="0"/>
                <a:ea typeface="Times New Roman" panose="02020603050405020304" pitchFamily="18" charset="0"/>
              </a:rPr>
              <a:t>اجتهد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في</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المرة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القادمة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هو</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يقصد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أن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يقوم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المتعلم</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بسلوكيات</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محددة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ولكن</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الصياغة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عامة</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مما</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يفقد</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الهدف</a:t>
            </a:r>
            <a:r>
              <a:rPr lang="ar-EG" dirty="0">
                <a:latin typeface="Times New Roman" panose="02020603050405020304" pitchFamily="18" charset="0"/>
                <a:ea typeface="Times New Roman" panose="02020603050405020304" pitchFamily="18" charset="0"/>
                <a:cs typeface="Calibri" panose="020F0502020204030204" pitchFamily="34" charset="0"/>
              </a:rPr>
              <a:t> </a:t>
            </a:r>
            <a:r>
              <a:rPr lang="ar-EG" dirty="0">
                <a:latin typeface="Times New Roman" panose="02020603050405020304" pitchFamily="18" charset="0"/>
                <a:ea typeface="Times New Roman" panose="02020603050405020304" pitchFamily="18" charset="0"/>
              </a:rPr>
              <a:t>وضوحه</a:t>
            </a:r>
            <a:r>
              <a:rPr lang="ar-EG" dirty="0">
                <a:latin typeface="Times New Roman" panose="02020603050405020304" pitchFamily="18" charset="0"/>
                <a:ea typeface="Times New Roman" panose="02020603050405020304" pitchFamily="18" charset="0"/>
                <a:cs typeface="Calibri" panose="020F0502020204030204" pitchFamily="34" charset="0"/>
              </a:rPr>
              <a:t>)</a:t>
            </a:r>
            <a:endParaRPr lang="en-US" sz="2400" dirty="0">
              <a:latin typeface="Times New Roman" panose="02020603050405020304" pitchFamily="18" charset="0"/>
              <a:ea typeface="Times New Roman" panose="02020603050405020304" pitchFamily="18" charset="0"/>
            </a:endParaRPr>
          </a:p>
          <a:p>
            <a:r>
              <a:rPr lang="ar-EG">
                <a:ea typeface="Times New Roman" panose="02020603050405020304" pitchFamily="18" charset="0"/>
                <a:cs typeface="Times New Roman" panose="02020603050405020304" pitchFamily="18" charset="0"/>
              </a:rPr>
              <a:t>إذن</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يجب</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أن</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تصاغ</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الأهداف</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السلوكيات</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المتوقعة</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من</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التلاميذ</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بصورة</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محددة</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حتى</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يستطيعوا</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متابعة</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الخطوات</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التي</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تؤدي</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إلى</a:t>
            </a:r>
            <a:r>
              <a:rPr lang="ar-EG">
                <a:latin typeface="Times New Roman" panose="02020603050405020304" pitchFamily="18" charset="0"/>
                <a:ea typeface="Times New Roman" panose="02020603050405020304" pitchFamily="18" charset="0"/>
                <a:cs typeface="Calibri" panose="020F0502020204030204" pitchFamily="34" charset="0"/>
              </a:rPr>
              <a:t> </a:t>
            </a:r>
            <a:r>
              <a:rPr lang="ar-EG">
                <a:ea typeface="Times New Roman" panose="02020603050405020304" pitchFamily="18" charset="0"/>
                <a:cs typeface="Times New Roman" panose="02020603050405020304" pitchFamily="18" charset="0"/>
              </a:rPr>
              <a:t>تحقيقها</a:t>
            </a:r>
            <a:endParaRPr lang="ar-IQ"/>
          </a:p>
        </p:txBody>
      </p:sp>
    </p:spTree>
    <p:extLst>
      <p:ext uri="{BB962C8B-B14F-4D97-AF65-F5344CB8AC3E}">
        <p14:creationId xmlns:p14="http://schemas.microsoft.com/office/powerpoint/2010/main" val="398393852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620</Words>
  <Application>Microsoft Office PowerPoint</Application>
  <PresentationFormat>شاشة عريضة</PresentationFormat>
  <Paragraphs>33</Paragraphs>
  <Slides>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Bold Italic Art</vt:lpstr>
      <vt:lpstr>Calibri</vt:lpstr>
      <vt:lpstr>Calibri Light</vt:lpstr>
      <vt:lpstr>Times New Roman</vt:lpstr>
      <vt:lpstr>نسق Office</vt:lpstr>
      <vt:lpstr>الأهداف التربوية </vt:lpstr>
      <vt:lpstr>عرض تقديمي في PowerPoint</vt:lpstr>
      <vt:lpstr>معنى الهدف</vt:lpstr>
      <vt:lpstr>عرض تقديمي في PowerPoint</vt:lpstr>
      <vt:lpstr>المشكلات التي تواجه المعلمين في تحديد وصياغة الأهداف</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الأهداف التربوية </dc:title>
  <dc:creator>Ali</dc:creator>
  <cp:lastModifiedBy>Ali</cp:lastModifiedBy>
  <cp:revision>2</cp:revision>
  <dcterms:created xsi:type="dcterms:W3CDTF">2021-02-14T19:26:49Z</dcterms:created>
  <dcterms:modified xsi:type="dcterms:W3CDTF">2021-02-14T19:56:18Z</dcterms:modified>
</cp:coreProperties>
</file>